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Reardon" initials="DR" lastIdx="1" clrIdx="0">
    <p:extLst>
      <p:ext uri="{19B8F6BF-5375-455C-9EA6-DF929625EA0E}">
        <p15:presenceInfo xmlns:p15="http://schemas.microsoft.com/office/powerpoint/2012/main" userId="S::dawn.reardon@si.liverpool.gov.uk::2b1e1f63-f34a-4e91-bef0-a97b95c3ef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CCECFF"/>
    <a:srgbClr val="FFFF99"/>
    <a:srgbClr val="FFCCFF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B029E-4FC0-917A-7920-409FDADA9E22}" v="2" dt="2020-10-14T12:28:45.453"/>
    <p1510:client id="{394A3E4B-E560-5B67-DBFA-40939DEBEBBA}" v="16" dt="2020-10-15T09:54:19.915"/>
    <p1510:client id="{70AA46AF-2CEF-B088-2F03-4B68FB638FFA}" v="114" dt="2020-12-18T12:09:34.778"/>
    <p1510:client id="{3D335D28-46C9-B310-5519-693FF9A4A145}" v="13" dt="2020-10-29T10:05:57.720"/>
    <p1510:client id="{BAF70065-6BEF-A0AB-EBAC-281997FD9CD0}" v="1" dt="2020-10-15T09:55:33.260"/>
    <p1510:client id="{567987B4-5AD0-9C25-3B93-327AB6AB8AE7}" v="278" dt="2020-10-15T17:35:15.606"/>
    <p1510:client id="{CC40FC9D-5223-FBAE-DC2E-CAA01D70B47A}" v="41" dt="2020-10-16T19:04:29.366"/>
    <p1510:client id="{E62D33F1-C1A3-8439-30A5-2B596AC03172}" v="12" dt="2020-10-29T13:22:01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3C16-DBB0-4E78-9FE9-D8BC24A63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55D13-481F-45CC-B408-33AFD3464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D27B4-005E-4AFC-A097-886455DB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788E0-BC12-4A6D-8353-81B101DB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20008-E1F0-4DE8-8868-C57272E7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2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421D-9CF5-4B59-93B0-B4E11A59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27754-6362-4848-A856-E29278F3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706F0-2DB1-4742-B92A-0EA0A1CA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8BF84-5A2B-47FC-AB53-32F30EB1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635AF-087F-4F78-9B55-CB4A8098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0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ADA49-7F86-4CF8-B6AA-A12742C60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6AF45-4B29-4E79-BD34-AC5FC5CFD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AE660-8251-4E90-9FAB-5054A508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735ED-32A5-4435-ACFB-98F239F3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39D0-9AE6-40A6-B0BE-E0CDEAEF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8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D434-0A4D-47F3-BA81-318FB4CB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6E0E-C71A-46A1-8F82-2C3636B2A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41929-4879-4A43-ABC3-72DC4F60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4480-69DA-4ACE-A797-878B861E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4EFD-7CE7-468F-BF11-722B8E4F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5B01-26F2-450A-BF16-A6194A4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6C2FC-2953-4876-AD02-A4B5703D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7FC9C-78FC-4E80-A47A-28988DDC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3AD4-F568-47A2-AEF9-FA210049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9F0B2-F2E7-41F0-81DB-D226E3F8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8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B373-9F23-4863-8CA8-349209E7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9C20-E451-439F-A3AC-C42A1860A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581AE-3161-4A1E-9232-7212989CB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98B2-7CFD-4A16-82DB-4D54B740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65BD8-BBBC-406F-87F7-B1F412B7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ED4A4-79DE-4D3F-AF84-0B9F770F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3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63E8-7151-4111-9722-607AAA7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60118-1E8F-419D-99BD-E2128325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6BC1E-BD56-4C09-B23E-CFCDA4E15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AD377-6241-408C-BA61-512A64206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1CF4B-1FD4-4D64-AA74-D5BBDAF4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5817E-9C1C-4E3D-B942-983CCD52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28955-F721-444A-B4DC-D639A685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6C1AC-9915-4EB2-8785-24981AFD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9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0159-A368-4D4D-BD8C-9F1CD40C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7DE10-1C09-4A1C-AE22-C58D49A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24283-413C-4F0B-8F04-6E77E73C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86966-3E22-4E18-8EFB-8D190FB0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6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B7F0E-52F8-4F0F-A398-9890C42A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381F4-F69C-4429-B4BE-90878B8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1027-D260-4CC5-9ADF-65819DF7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0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5B3B-CEA4-4F27-90D8-C4595940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4EE5-B0FB-4EA1-93C4-F9BD815C9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BB5A-FBA1-4F42-B52F-3EC08D7C0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51813-0905-4186-80C3-AF4A7AD6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5ED22-D1C3-4CCB-88A6-9B20B4C1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C322B-3AFA-4C3B-8C33-206CA89F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0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74BB-1512-49F5-9910-B6D6E744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C2220-EDB1-4B2D-B585-5450DB742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9E66F-7007-45EA-9023-3F45EA97C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F77C5-2AAA-4992-9AA8-6EA67BFE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01CA2-7849-484F-B103-7A8A96E4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D3558-B0F2-4D80-A369-5FA650F2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2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21992-FDC9-49D1-A5BD-138C411F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72D60-6006-441E-9934-2EE8D8BCC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CB871-C6EB-45F7-8B4C-FAC94F6A0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0347-E8FB-48E1-8F5B-F377EF3DCFD6}" type="datetimeFigureOut">
              <a:rPr lang="en-GB" smtClean="0"/>
              <a:pPr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3DC9-AE4C-42CA-807D-361087994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D2F8-FBD0-452A-897A-488356E2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99C3-1C38-4FD9-B672-993F8D5F1C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detective-investigation-man-police-311684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publicdomainpictures.net/en/view-image.php?image=240924&amp;picture=happy-cartoon-family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7E6F38-D7F9-47FA-BA9B-248DA1DF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08230"/>
              </p:ext>
            </p:extLst>
          </p:nvPr>
        </p:nvGraphicFramePr>
        <p:xfrm>
          <a:off x="4290844" y="1683426"/>
          <a:ext cx="3397559" cy="3917241"/>
        </p:xfrm>
        <a:graphic>
          <a:graphicData uri="http://schemas.openxmlformats.org/drawingml/2006/table">
            <a:tbl>
              <a:tblPr firstRow="1" firstCol="1" bandRow="1"/>
              <a:tblGrid>
                <a:gridCol w="1892512">
                  <a:extLst>
                    <a:ext uri="{9D8B030D-6E8A-4147-A177-3AD203B41FA5}">
                      <a16:colId xmlns:a16="http://schemas.microsoft.com/office/drawing/2014/main" val="2792656627"/>
                    </a:ext>
                  </a:extLst>
                </a:gridCol>
                <a:gridCol w="1505047">
                  <a:extLst>
                    <a:ext uri="{9D8B030D-6E8A-4147-A177-3AD203B41FA5}">
                      <a16:colId xmlns:a16="http://schemas.microsoft.com/office/drawing/2014/main" val="4116179879"/>
                    </a:ext>
                  </a:extLst>
                </a:gridCol>
              </a:tblGrid>
              <a:tr h="355256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Las </a:t>
                      </a:r>
                      <a:r>
                        <a:rPr lang="en-GB" sz="14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profesiones</a:t>
                      </a:r>
                      <a:r>
                        <a:rPr lang="en-GB" sz="14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/ Jobs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0434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poli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cí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police officer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79759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estudiante</a:t>
                      </a:r>
                      <a:endParaRPr lang="en-GB" sz="120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student</a:t>
                      </a:r>
                      <a:endParaRPr lang="en-GB" sz="120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84680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electri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sta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electrician</a:t>
                      </a:r>
                      <a:endParaRPr lang="en-GB" sz="120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68046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ner</a:t>
                      </a:r>
                      <a:r>
                        <a:rPr lang="en-GB" sz="1200" b="1" u="sng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/a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cook</a:t>
                      </a:r>
                      <a:endParaRPr lang="en-GB" sz="120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218250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pelu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ero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/a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hairdresser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459821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profesor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/a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teacher</a:t>
                      </a:r>
                      <a:endParaRPr lang="en-GB" sz="120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988482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medic</a:t>
                      </a:r>
                      <a:r>
                        <a:rPr lang="en-GB" sz="1200" b="1" u="none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o/a</a:t>
                      </a:r>
                      <a:endParaRPr lang="en-GB" sz="1200" u="none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doctor</a:t>
                      </a:r>
                      <a:endParaRPr lang="en-GB" sz="120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325627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enfermero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/a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nurse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24910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mecánico</a:t>
                      </a:r>
                      <a:r>
                        <a:rPr lang="en-GB" sz="12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mechanic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92566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bombero</a:t>
                      </a:r>
                      <a:r>
                        <a:rPr lang="en-GB" sz="12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firefighter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002602"/>
                  </a:ext>
                </a:extLst>
              </a:tr>
            </a:tbl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512CA555-18A5-4270-AFAC-4F96CEAA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367" y="112991"/>
            <a:ext cx="3576637" cy="56022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Spanish Year 6, Autumn 1</a:t>
            </a: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Self, Family and Friends &amp; Jobs</a:t>
            </a:r>
            <a:r>
              <a:rPr lang="en-US" sz="1400"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 </a:t>
            </a: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A818BC-8D62-41A9-AF6E-96F6275DD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11822"/>
              </p:ext>
            </p:extLst>
          </p:nvPr>
        </p:nvGraphicFramePr>
        <p:xfrm>
          <a:off x="8935982" y="4297652"/>
          <a:ext cx="2511301" cy="1487618"/>
        </p:xfrm>
        <a:graphic>
          <a:graphicData uri="http://schemas.openxmlformats.org/drawingml/2006/table">
            <a:tbl>
              <a:tblPr firstRow="1" firstCol="1" bandRow="1"/>
              <a:tblGrid>
                <a:gridCol w="921673">
                  <a:extLst>
                    <a:ext uri="{9D8B030D-6E8A-4147-A177-3AD203B41FA5}">
                      <a16:colId xmlns:a16="http://schemas.microsoft.com/office/drawing/2014/main" val="1309865701"/>
                    </a:ext>
                  </a:extLst>
                </a:gridCol>
                <a:gridCol w="1589628">
                  <a:extLst>
                    <a:ext uri="{9D8B030D-6E8A-4147-A177-3AD203B41FA5}">
                      <a16:colId xmlns:a16="http://schemas.microsoft.com/office/drawing/2014/main" val="3688070583"/>
                    </a:ext>
                  </a:extLst>
                </a:gridCol>
              </a:tblGrid>
              <a:tr h="2721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VERBS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77778"/>
                  </a:ext>
                </a:extLst>
              </a:tr>
              <a:tr h="294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To be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03043"/>
                  </a:ext>
                </a:extLst>
              </a:tr>
              <a:tr h="294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Calibri"/>
                        </a:rPr>
                        <a:t>soy …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am [a] 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713071"/>
                  </a:ext>
                </a:extLst>
              </a:tr>
              <a:tr h="294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eres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...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You are [a] 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61997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 …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He/she is [a] 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19374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7357C86-A50A-4AE6-9D92-FBA695C898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196215"/>
            <a:ext cx="1990725" cy="445770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EB6BFB4F-30FB-4B35-A3FF-8BE1A9E2C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2668" y="3302011"/>
            <a:ext cx="835022" cy="1473509"/>
          </a:xfrm>
          <a:prstGeom prst="rect">
            <a:avLst/>
          </a:prstGeom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21CD6531-53CD-4A67-8689-543A21A10FF6}"/>
              </a:ext>
            </a:extLst>
          </p:cNvPr>
          <p:cNvSpPr/>
          <p:nvPr/>
        </p:nvSpPr>
        <p:spPr>
          <a:xfrm>
            <a:off x="8679767" y="931454"/>
            <a:ext cx="2122616" cy="391224"/>
          </a:xfrm>
          <a:prstGeom prst="wedgeEllipseCallout">
            <a:avLst>
              <a:gd name="adj1" fmla="val -55521"/>
              <a:gd name="adj2" fmla="val 11762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Soy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estudiante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1BA47679-86B3-4043-AC8E-B215CF247BC6}"/>
              </a:ext>
            </a:extLst>
          </p:cNvPr>
          <p:cNvSpPr/>
          <p:nvPr/>
        </p:nvSpPr>
        <p:spPr>
          <a:xfrm>
            <a:off x="9163915" y="1476003"/>
            <a:ext cx="1534861" cy="545841"/>
          </a:xfrm>
          <a:prstGeom prst="wedgeEllipseCallout">
            <a:avLst>
              <a:gd name="adj1" fmla="val 75727"/>
              <a:gd name="adj2" fmla="val 405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omic Sans MS"/>
              </a:rPr>
              <a:t>Mi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madre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 es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poli</a:t>
            </a:r>
            <a:r>
              <a:rPr lang="en-GB" sz="1400" dirty="0" err="1">
                <a:solidFill>
                  <a:srgbClr val="FF0000"/>
                </a:solidFill>
                <a:latin typeface="Comic Sans MS"/>
              </a:rPr>
              <a:t>cí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a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0FC41D5-967A-433E-8AC1-126C1B62A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43633"/>
              </p:ext>
            </p:extLst>
          </p:nvPr>
        </p:nvGraphicFramePr>
        <p:xfrm>
          <a:off x="533318" y="1829284"/>
          <a:ext cx="3321050" cy="3661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842">
                  <a:extLst>
                    <a:ext uri="{9D8B030D-6E8A-4147-A177-3AD203B41FA5}">
                      <a16:colId xmlns:a16="http://schemas.microsoft.com/office/drawing/2014/main" val="3548222735"/>
                    </a:ext>
                  </a:extLst>
                </a:gridCol>
                <a:gridCol w="2019208">
                  <a:extLst>
                    <a:ext uri="{9D8B030D-6E8A-4147-A177-3AD203B41FA5}">
                      <a16:colId xmlns:a16="http://schemas.microsoft.com/office/drawing/2014/main" val="1833363674"/>
                    </a:ext>
                  </a:extLst>
                </a:gridCol>
              </a:tblGrid>
              <a:tr h="34405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familia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/ The family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60402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padre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dad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6507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mum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41857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hermano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brother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602464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hermana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sister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69633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abuelo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grandfather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570068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abuela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grandmother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471791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tío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uncle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47502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aunt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494095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primo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cousin(male)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7226"/>
                  </a:ext>
                </a:extLst>
              </a:tr>
              <a:tr h="331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 prima</a:t>
                      </a:r>
                      <a:endParaRPr lang="en-GB" sz="1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cousin(female)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4702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EE5A6-94B7-495D-8E7A-659585EC2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04963"/>
              </p:ext>
            </p:extLst>
          </p:nvPr>
        </p:nvGraphicFramePr>
        <p:xfrm>
          <a:off x="8935982" y="3159795"/>
          <a:ext cx="1841500" cy="1067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8451684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577314686"/>
                    </a:ext>
                  </a:extLst>
                </a:gridCol>
              </a:tblGrid>
              <a:tr h="314833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KEY SOUNDS</a:t>
                      </a:r>
                      <a:endParaRPr lang="en-GB" b="1" dirty="0"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242448600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kern="1200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ci</a:t>
                      </a:r>
                      <a:endParaRPr lang="en-GB" b="1" i="1" dirty="0"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200" dirty="0">
                          <a:effectLst/>
                          <a:latin typeface="Comic Sans MS"/>
                        </a:rPr>
                        <a:t>thee</a:t>
                      </a:r>
                      <a:endParaRPr lang="en-US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19780"/>
                  </a:ext>
                </a:extLst>
              </a:tr>
              <a:tr h="376554"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kern="1200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qu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200" dirty="0">
                          <a:effectLst/>
                          <a:latin typeface="Comic Sans MS"/>
                        </a:rPr>
                        <a:t>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10417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A985032-99FC-41A5-BB68-DF4B802B4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43395"/>
              </p:ext>
            </p:extLst>
          </p:nvPr>
        </p:nvGraphicFramePr>
        <p:xfrm>
          <a:off x="637541" y="6000526"/>
          <a:ext cx="10443580" cy="706248"/>
        </p:xfrm>
        <a:graphic>
          <a:graphicData uri="http://schemas.openxmlformats.org/drawingml/2006/table">
            <a:tbl>
              <a:tblPr firstRow="1" firstCol="1" bandRow="1"/>
              <a:tblGrid>
                <a:gridCol w="1044358">
                  <a:extLst>
                    <a:ext uri="{9D8B030D-6E8A-4147-A177-3AD203B41FA5}">
                      <a16:colId xmlns:a16="http://schemas.microsoft.com/office/drawing/2014/main" val="777628167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1839645187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2999068630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2088891247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363962632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196003976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2420271432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3253544637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2876848037"/>
                    </a:ext>
                  </a:extLst>
                </a:gridCol>
                <a:gridCol w="1044358">
                  <a:extLst>
                    <a:ext uri="{9D8B030D-6E8A-4147-A177-3AD203B41FA5}">
                      <a16:colId xmlns:a16="http://schemas.microsoft.com/office/drawing/2014/main" val="1428881729"/>
                    </a:ext>
                  </a:extLst>
                </a:gridCol>
              </a:tblGrid>
              <a:tr h="172654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n-GB" sz="14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Números</a:t>
                      </a: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Numbers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74433"/>
                  </a:ext>
                </a:extLst>
              </a:tr>
              <a:tr h="35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Veinte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Treinta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Cuarenta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ncuenta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Sesenta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Setenta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Ochenta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Noventa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Cien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68090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27" y="746137"/>
            <a:ext cx="560261" cy="984134"/>
          </a:xfrm>
          <a:prstGeom prst="rect">
            <a:avLst/>
          </a:prstGeom>
        </p:spPr>
      </p:pic>
      <p:pic>
        <p:nvPicPr>
          <p:cNvPr id="22" name="Picture 21" descr="Girl Cartoon Cute - Free vector graphic on Pixaba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84495" y="1361145"/>
            <a:ext cx="679258" cy="97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Little Boy Cartoon Characters free 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3120" y="1881394"/>
            <a:ext cx="1048679" cy="151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EE49C0C7-31D1-41ED-B92C-2C6A57BC9B0F}"/>
              </a:ext>
            </a:extLst>
          </p:cNvPr>
          <p:cNvSpPr/>
          <p:nvPr/>
        </p:nvSpPr>
        <p:spPr>
          <a:xfrm>
            <a:off x="8982738" y="2151454"/>
            <a:ext cx="1893798" cy="517190"/>
          </a:xfrm>
          <a:prstGeom prst="wedgeEllipseCallout">
            <a:avLst>
              <a:gd name="adj1" fmla="val -64018"/>
              <a:gd name="adj2" fmla="val 4122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Mi </a:t>
            </a:r>
            <a:r>
              <a:rPr lang="en-GB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tía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enfermera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8" name="Picture 2" descr="Icon Set Occupation job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0098" y="222739"/>
            <a:ext cx="1737226" cy="1084054"/>
          </a:xfrm>
          <a:prstGeom prst="rect">
            <a:avLst/>
          </a:prstGeom>
          <a:noFill/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2B966E2-4D7B-4926-888A-3718CCFD3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90981"/>
              </p:ext>
            </p:extLst>
          </p:nvPr>
        </p:nvGraphicFramePr>
        <p:xfrm>
          <a:off x="868995" y="1026248"/>
          <a:ext cx="6264094" cy="634912"/>
        </p:xfrm>
        <a:graphic>
          <a:graphicData uri="http://schemas.openxmlformats.org/drawingml/2006/table">
            <a:tbl>
              <a:tblPr firstRow="1" firstCol="1" bandRow="1"/>
              <a:tblGrid>
                <a:gridCol w="3014848">
                  <a:extLst>
                    <a:ext uri="{9D8B030D-6E8A-4147-A177-3AD203B41FA5}">
                      <a16:colId xmlns:a16="http://schemas.microsoft.com/office/drawing/2014/main" val="1293442181"/>
                    </a:ext>
                  </a:extLst>
                </a:gridCol>
                <a:gridCol w="3249246">
                  <a:extLst>
                    <a:ext uri="{9D8B030D-6E8A-4147-A177-3AD203B41FA5}">
                      <a16:colId xmlns:a16="http://schemas.microsoft.com/office/drawing/2014/main" val="293571984"/>
                    </a:ext>
                  </a:extLst>
                </a:gridCol>
              </a:tblGrid>
              <a:tr h="241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07089"/>
                  </a:ext>
                </a:extLst>
              </a:tr>
              <a:tr h="393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¿</a:t>
                      </a: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qué trabaja tu padre/madre…?</a:t>
                      </a: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job </a:t>
                      </a:r>
                      <a:r>
                        <a:rPr lang="en-GB" sz="13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your father/mother do?</a:t>
                      </a: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58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2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512CA555-18A5-4270-AFAC-4F96CEAA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625" y="292314"/>
            <a:ext cx="3576637" cy="56022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Spanish Year 6, Autumn 1</a:t>
            </a: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Self, Family and Friends &amp; Jobs</a:t>
            </a:r>
            <a:r>
              <a:rPr lang="en-US" sz="1400"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 </a:t>
            </a: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0C67C-C47A-421A-80D6-1611D7F83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4766" y="119820"/>
            <a:ext cx="1902471" cy="90245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D27B555-3469-498B-9817-11F225E21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98714"/>
              </p:ext>
            </p:extLst>
          </p:nvPr>
        </p:nvGraphicFramePr>
        <p:xfrm>
          <a:off x="961901" y="5437135"/>
          <a:ext cx="10456720" cy="1022998"/>
        </p:xfrm>
        <a:graphic>
          <a:graphicData uri="http://schemas.openxmlformats.org/drawingml/2006/table">
            <a:tbl>
              <a:tblPr firstRow="1" firstCol="1" bandRow="1"/>
              <a:tblGrid>
                <a:gridCol w="1045672">
                  <a:extLst>
                    <a:ext uri="{9D8B030D-6E8A-4147-A177-3AD203B41FA5}">
                      <a16:colId xmlns:a16="http://schemas.microsoft.com/office/drawing/2014/main" val="777628167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1839645187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2999068630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2088891247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363962632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196003976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2420271432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3253544637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2876848037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1428881729"/>
                    </a:ext>
                  </a:extLst>
                </a:gridCol>
              </a:tblGrid>
              <a:tr h="333795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n-GB" sz="14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Números</a:t>
                      </a: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Numbers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74433"/>
                  </a:ext>
                </a:extLst>
              </a:tr>
              <a:tr h="68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Veinte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Treinta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Cuarenta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ncuenta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Sesenta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Setenta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Ochenta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Noventa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Cien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6809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44604F0-0285-41C8-AB73-A2161802C9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196215"/>
            <a:ext cx="1990725" cy="445770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0BE2196-F086-4479-B68B-8409B5D5AAEB}"/>
              </a:ext>
            </a:extLst>
          </p:cNvPr>
          <p:cNvSpPr/>
          <p:nvPr/>
        </p:nvSpPr>
        <p:spPr>
          <a:xfrm>
            <a:off x="7358030" y="1316141"/>
            <a:ext cx="2076571" cy="560227"/>
          </a:xfrm>
          <a:prstGeom prst="wedgeEllipseCallout">
            <a:avLst>
              <a:gd name="adj1" fmla="val 77134"/>
              <a:gd name="adj2" fmla="val -45740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omic Sans MS"/>
              </a:rPr>
              <a:t>¿Qué tal?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2406FD-B15A-47C2-8D78-377F76769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56498"/>
              </p:ext>
            </p:extLst>
          </p:nvPr>
        </p:nvGraphicFramePr>
        <p:xfrm>
          <a:off x="1078675" y="1147948"/>
          <a:ext cx="4881928" cy="3794760"/>
        </p:xfrm>
        <a:graphic>
          <a:graphicData uri="http://schemas.openxmlformats.org/drawingml/2006/table">
            <a:tbl>
              <a:tblPr firstRow="1" firstCol="1" bandRow="1"/>
              <a:tblGrid>
                <a:gridCol w="2174030">
                  <a:extLst>
                    <a:ext uri="{9D8B030D-6E8A-4147-A177-3AD203B41FA5}">
                      <a16:colId xmlns:a16="http://schemas.microsoft.com/office/drawing/2014/main" val="2330684430"/>
                    </a:ext>
                  </a:extLst>
                </a:gridCol>
                <a:gridCol w="2707898">
                  <a:extLst>
                    <a:ext uri="{9D8B030D-6E8A-4147-A177-3AD203B41FA5}">
                      <a16:colId xmlns:a16="http://schemas.microsoft.com/office/drawing/2014/main" val="296163625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¿</a:t>
                      </a:r>
                      <a:r>
                        <a:rPr lang="en-GB" sz="1300" b="1" baseline="0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Qué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300" b="1" baseline="0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tal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 / ¿</a:t>
                      </a:r>
                      <a:r>
                        <a:rPr lang="en-GB" sz="1300" b="1" baseline="0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Cómo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300" b="1" baseline="0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estás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 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How are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you? [continued]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338136"/>
                  </a:ext>
                </a:extLst>
              </a:tr>
              <a:tr h="278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Estoy</a:t>
                      </a: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enfermo</a:t>
                      </a: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feel ill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19284"/>
                  </a:ext>
                </a:extLst>
              </a:tr>
              <a:tr h="278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Tengo tos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I´ve got a cough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94602"/>
                  </a:ext>
                </a:extLst>
              </a:tr>
              <a:tr h="278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Tengo fiebre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I´ve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got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fever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448352"/>
                  </a:ext>
                </a:extLst>
              </a:tr>
              <a:tr h="24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Tengo calor / frío / hambre / sed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I’m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hot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/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cold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/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hungry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/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thirsty</a:t>
                      </a:r>
                      <a:endParaRPr lang="en-GB" sz="1200" dirty="0" err="1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147321"/>
                  </a:ext>
                </a:extLst>
              </a:tr>
              <a:tr h="24101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214661"/>
                  </a:ext>
                </a:extLst>
              </a:tr>
              <a:tr h="24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 serio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It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is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serious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11121"/>
                  </a:ext>
                </a:extLst>
              </a:tr>
              <a:tr h="24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Tiene que </a:t>
                      </a: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ir</a:t>
                      </a: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al hospital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Go to the hospital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305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Guarde</a:t>
                      </a: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cama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Go to bed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009748"/>
                  </a:ext>
                </a:extLst>
              </a:tr>
              <a:tr h="24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Beba</a:t>
                      </a: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mucha</a:t>
                      </a:r>
                      <a:r>
                        <a:rPr lang="en-GB" sz="13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300" b="1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agua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Drink some water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750453"/>
                  </a:ext>
                </a:extLst>
              </a:tr>
              <a:tr h="24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Tome una aspirina</a:t>
                      </a:r>
                      <a:endParaRPr lang="en-GB" sz="1300" b="1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Take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</a:t>
                      </a:r>
                      <a:r>
                        <a:rPr lang="es-ES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aspirin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30518"/>
                  </a:ext>
                </a:extLst>
              </a:tr>
            </a:tbl>
          </a:graphicData>
        </a:graphic>
      </p:graphicFrame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922DB888-EA28-473E-9321-D150E7561D8D}"/>
              </a:ext>
            </a:extLst>
          </p:cNvPr>
          <p:cNvSpPr/>
          <p:nvPr/>
        </p:nvSpPr>
        <p:spPr>
          <a:xfrm>
            <a:off x="7845507" y="2106018"/>
            <a:ext cx="1872099" cy="536056"/>
          </a:xfrm>
          <a:prstGeom prst="wedgeEllipseCallout">
            <a:avLst>
              <a:gd name="adj1" fmla="val -63560"/>
              <a:gd name="adj2" fmla="val 2790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omic Sans MS" panose="030F0702030302020204" pitchFamily="66" charset="0"/>
              </a:rPr>
              <a:t>Tengo </a:t>
            </a:r>
            <a:r>
              <a:rPr lang="en-GB" sz="1400" err="1">
                <a:solidFill>
                  <a:schemeClr val="tx1"/>
                </a:solidFill>
                <a:latin typeface="Comic Sans MS" panose="030F0702030302020204" pitchFamily="66" charset="0"/>
              </a:rPr>
              <a:t>fiebre</a:t>
            </a:r>
            <a:r>
              <a:rPr lang="en-GB" sz="140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4416DAD1-5E9E-4573-9BDC-A95B75F03C92}"/>
              </a:ext>
            </a:extLst>
          </p:cNvPr>
          <p:cNvSpPr/>
          <p:nvPr/>
        </p:nvSpPr>
        <p:spPr>
          <a:xfrm>
            <a:off x="7807242" y="3982852"/>
            <a:ext cx="1823473" cy="467051"/>
          </a:xfrm>
          <a:prstGeom prst="wedgeEllipseCallout">
            <a:avLst>
              <a:gd name="adj1" fmla="val -49023"/>
              <a:gd name="adj2" fmla="val -6779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omic Sans MS" panose="030F0702030302020204" pitchFamily="66" charset="0"/>
              </a:rPr>
              <a:t>Tengo </a:t>
            </a:r>
            <a:r>
              <a:rPr lang="en-GB" sz="1400" err="1">
                <a:solidFill>
                  <a:schemeClr val="tx1"/>
                </a:solidFill>
                <a:latin typeface="Comic Sans MS" panose="030F0702030302020204" pitchFamily="66" charset="0"/>
              </a:rPr>
              <a:t>calor</a:t>
            </a:r>
            <a:r>
              <a:rPr lang="en-GB" sz="140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4777" y="912877"/>
            <a:ext cx="993530" cy="1200331"/>
          </a:xfrm>
          <a:prstGeom prst="rect">
            <a:avLst/>
          </a:prstGeom>
        </p:spPr>
      </p:pic>
      <p:pic>
        <p:nvPicPr>
          <p:cNvPr id="23" name="Picture 4" descr="Boy Coughing Illustr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72700" y="2598135"/>
            <a:ext cx="1724025" cy="1716689"/>
          </a:xfrm>
          <a:prstGeom prst="rect">
            <a:avLst/>
          </a:prstGeom>
          <a:noFill/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49A674D1-603A-422B-B0EB-3668C2CEE4CA}"/>
              </a:ext>
            </a:extLst>
          </p:cNvPr>
          <p:cNvSpPr/>
          <p:nvPr/>
        </p:nvSpPr>
        <p:spPr>
          <a:xfrm>
            <a:off x="8668668" y="3085347"/>
            <a:ext cx="1531865" cy="467051"/>
          </a:xfrm>
          <a:prstGeom prst="wedgeEllipseCallout">
            <a:avLst>
              <a:gd name="adj1" fmla="val 79417"/>
              <a:gd name="adj2" fmla="val -39505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omic Sans MS" panose="030F0702030302020204" pitchFamily="66" charset="0"/>
              </a:rPr>
              <a:t>Tengo </a:t>
            </a:r>
            <a:r>
              <a:rPr lang="en-GB" sz="1400" err="1">
                <a:solidFill>
                  <a:schemeClr val="tx1"/>
                </a:solidFill>
                <a:latin typeface="Comic Sans MS" panose="030F0702030302020204" pitchFamily="66" charset="0"/>
              </a:rPr>
              <a:t>tos</a:t>
            </a:r>
            <a:r>
              <a:rPr lang="en-GB" sz="140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5" name="Picture 6" descr="Fever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8226" y="2029201"/>
            <a:ext cx="1435100" cy="1182922"/>
          </a:xfrm>
          <a:prstGeom prst="rect">
            <a:avLst/>
          </a:prstGeom>
          <a:noFill/>
        </p:spPr>
      </p:pic>
      <p:pic>
        <p:nvPicPr>
          <p:cNvPr id="27" name="Picture 8" descr="sweating cartoon m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467475" y="3218143"/>
            <a:ext cx="1343025" cy="1744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09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Halsall, Jane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DAEFB52-0389-43CF-8D7E-362023ED5C9C}">
  <ds:schemaRefs>
    <ds:schemaRef ds:uri="544b6f6c-7c79-4c22-a118-0a4934cd40da"/>
    <ds:schemaRef ds:uri="e435f415-58c6-4a5d-8e43-6b558a406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C53CC1-29B2-49ED-BE59-EFC213A78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9DFC0-EC14-4156-8837-B380D62856FA}">
  <ds:schemaRefs>
    <ds:schemaRef ds:uri="http://purl.org/dc/dcmitype/"/>
    <ds:schemaRef ds:uri="http://schemas.microsoft.com/office/2006/documentManagement/types"/>
    <ds:schemaRef ds:uri="544b6f6c-7c79-4c22-a118-0a4934cd40d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435f415-58c6-4a5d-8e43-6b558a4064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334</Words>
  <Application>Microsoft Office PowerPoint</Application>
  <PresentationFormat>Widescreen</PresentationFormat>
  <Paragraphs>131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Unicode MS</vt:lpstr>
      <vt:lpstr>Calibri</vt:lpstr>
      <vt:lpstr>Calibri Light</vt:lpstr>
      <vt:lpstr>Comic Sans MS</vt:lpstr>
      <vt:lpstr>Helvetica Neue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Suzanne Hurst</cp:lastModifiedBy>
  <cp:revision>135</cp:revision>
  <cp:lastPrinted>2020-11-03T19:00:24Z</cp:lastPrinted>
  <dcterms:created xsi:type="dcterms:W3CDTF">2020-09-03T22:06:39Z</dcterms:created>
  <dcterms:modified xsi:type="dcterms:W3CDTF">2021-11-04T16:25:36Z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